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90" r:id="rId3"/>
    <p:sldId id="286" r:id="rId4"/>
    <p:sldId id="288" r:id="rId5"/>
    <p:sldId id="289" r:id="rId6"/>
    <p:sldId id="283" r:id="rId7"/>
    <p:sldId id="285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FDF"/>
    <a:srgbClr val="D91BA7"/>
    <a:srgbClr val="A1CC8D"/>
    <a:srgbClr val="ED7D31"/>
    <a:srgbClr val="FFC000"/>
    <a:srgbClr val="FFE699"/>
    <a:srgbClr val="98188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94" autoAdjust="0"/>
    <p:restoredTop sz="75722" autoAdjust="0"/>
  </p:normalViewPr>
  <p:slideViewPr>
    <p:cSldViewPr snapToGrid="0">
      <p:cViewPr varScale="1">
        <p:scale>
          <a:sx n="52" d="100"/>
          <a:sy n="52" d="100"/>
        </p:scale>
        <p:origin x="1364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6AF78C-68C7-425D-9EF5-C1D759532215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D76A5-0B5C-44E3-8001-9393AD4B4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124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 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496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159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51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598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241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958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3D76A5-0B5C-44E3-8001-9393AD4B4CB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922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714386-03DA-48F0-BAFF-36E00FDBE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B9070DA-B0EC-4947-BCDE-CCC7E6AAD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7D72AA-604D-4DB4-B9A6-EB1C8E02B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6C256F-522B-4A1F-9DCC-A4F52FF7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184725-C2F0-49B6-B3AC-2EAC2B5E7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1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C91F9-431F-4FF3-8B30-8076EA075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02E404-EEDE-4A09-A9A4-360DD708A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B244F3-3E49-4F7D-BBEC-DB961A91A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B4C656-0EC7-481A-9C22-1E2284997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6B2C7D-EC36-40B1-9725-86B4C2281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25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D83D2B9-E42F-4725-8BA2-A2D60DB9C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AB8F7F-0872-4814-A2EA-4928DB6AD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7A91FB-D7CD-4AD4-B2E7-EA62B5E25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EF6EBB-6E68-4189-92E5-3CB5FFF55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DC19DA-1322-4BB3-827C-2BE07641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578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4EDF3-7965-45FA-B8EA-B65D3AE10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461D95-0325-4052-9B3C-CB613D4E4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2EEB0B-CBBC-4229-849B-AF56B8CCE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2B5FF8-830D-4662-9E03-5EAF5E457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B4C78A-ECF3-4B48-B714-E066543EC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85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F3968-2539-4D1A-B118-B04682E22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A4177B-93FB-4F45-9549-A284BB9A6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20E972-21DE-4DC6-B730-A222AF95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7AC20-3939-4DF2-8A53-2540E4A05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2D2F9A-AA05-4C57-B779-0154BA265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191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729B19-4DFA-4A51-B8EE-DEBDFC720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D26B09-EFA4-4840-8B7E-498536580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F78B1C-87FD-49F6-A8DF-AF815E9DC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E2A7BC-9C80-405F-8796-F4AA67AE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3D635B-2D42-4FF5-8A9B-8B97A7542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C4786B-29EE-4C1C-9C05-D9806D4A8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042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F7252-9C5E-448F-AB95-6F7E80F02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401E17-6A21-4916-BD08-9FEDD87D6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6C30A7-93EF-41B6-A38B-DB9F27C66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8E6EFA9-D0C5-45E0-B2F6-F0DC0CFA1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09B39BF-8A45-467F-9545-7391D5D1A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7D4C4-1424-466B-8AA5-DEAF58E8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6C85C39-B508-4796-9D6C-DAE68488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36A3B49-254E-4253-A976-19E097CA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65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476E66-8FA9-4A07-A68D-11CA53A04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DC86D8-A66A-485E-AE5C-AE9D040C0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9B82E5-5B18-45A2-941D-7207C84DF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DBC7D4-593A-41B4-B86F-DA043863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6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E495D8-B9C6-4922-A867-172E78F0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49E39D-A437-4259-8849-9E87B960D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8839C6-5249-4565-8081-3429A0926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4286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6CC0F-2645-48CD-A2BA-E6D3148FD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27BF4C-E187-4F61-954D-E98C052A2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015734-8168-49B9-A5DE-7EBAA8247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0B36E6-AC9C-4266-8462-08ADF0477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EBABE5-D78E-409C-A9A1-F75F6A630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953534-F9C3-4F6B-BCCA-182FB2B3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598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BBBFAE-CC26-45F9-B304-B43416B55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2A3763-5E4D-40FB-AC2C-A688242CA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1947D3-C69A-4179-8710-1ABF10F4C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3BBD01-E552-4EA6-B933-B5E38C9A9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091FFF-7EA9-4767-9EE9-6049F5244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2850E3-BC13-4621-8BCB-C068A281C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899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6E3AEB-EF98-45CD-AF5D-4E66EC32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895887-47FA-4E65-80C7-9EDDCA264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C803A9-42AC-4473-9507-374A4151B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8C5A9-5F1E-493A-A384-8EE4DCB7FDA1}" type="datetimeFigureOut">
              <a:rPr lang="zh-CN" altLang="en-US" smtClean="0"/>
              <a:t>2022/3/24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B6C72-BF8B-43BC-BAD9-9F7D8B6F45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97A51F-3A4E-4E3C-B73E-9FDE6E06D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92359-429E-47D8-AC28-2CF3A2CF01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298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201131" y="5992465"/>
            <a:ext cx="3484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CPU Scheduler</a:t>
            </a:r>
            <a:r>
              <a:rPr lang="en-US" altLang="zh-CN" sz="1600" b="1" dirty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:  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 CPU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调度器</a:t>
            </a:r>
            <a:endParaRPr lang="en-US" altLang="zh-CN" sz="1600" b="1" dirty="0" smtClean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201131" y="890064"/>
            <a:ext cx="45790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/>
              <a:t>Hardware </a:t>
            </a:r>
            <a:r>
              <a:rPr lang="en-US" altLang="zh-CN" sz="1600" b="1" dirty="0" smtClean="0"/>
              <a:t>Resource Service</a:t>
            </a:r>
            <a:r>
              <a:rPr lang="en-US" altLang="zh-CN" sz="1600" b="1" dirty="0"/>
              <a:t>: </a:t>
            </a:r>
            <a:r>
              <a:rPr lang="zh-CN" altLang="en-US" sz="1600" b="1" dirty="0"/>
              <a:t>硬件资源服务</a:t>
            </a:r>
          </a:p>
        </p:txBody>
      </p:sp>
      <p:sp>
        <p:nvSpPr>
          <p:cNvPr id="65" name="矩形 64"/>
          <p:cNvSpPr/>
          <p:nvPr/>
        </p:nvSpPr>
        <p:spPr>
          <a:xfrm>
            <a:off x="8201131" y="1235165"/>
            <a:ext cx="46702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/>
              <a:t>Data Service </a:t>
            </a:r>
            <a:r>
              <a:rPr lang="en-US" altLang="zh-CN" sz="1600" b="1" dirty="0"/>
              <a:t>Scheduler: </a:t>
            </a:r>
            <a:r>
              <a:rPr lang="zh-CN" altLang="en-US" sz="1600" b="1" dirty="0" smtClean="0"/>
              <a:t>数据服务调度器 </a:t>
            </a:r>
            <a:endParaRPr lang="en-US" altLang="zh-CN" sz="1600" b="1" dirty="0" smtClean="0"/>
          </a:p>
        </p:txBody>
      </p:sp>
      <p:sp>
        <p:nvSpPr>
          <p:cNvPr id="66" name="矩形 65"/>
          <p:cNvSpPr/>
          <p:nvPr/>
        </p:nvSpPr>
        <p:spPr>
          <a:xfrm>
            <a:off x="8201131" y="318814"/>
            <a:ext cx="45697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/>
              <a:t>Workflow </a:t>
            </a:r>
            <a:r>
              <a:rPr lang="en-US" altLang="zh-CN" sz="1600" b="1" dirty="0" smtClean="0"/>
              <a:t>Scheduler</a:t>
            </a:r>
            <a:r>
              <a:rPr lang="en-US" altLang="zh-CN" sz="1600" b="1" dirty="0"/>
              <a:t>: </a:t>
            </a:r>
            <a:r>
              <a:rPr lang="zh-CN" altLang="en-US" sz="1600" b="1" dirty="0" smtClean="0"/>
              <a:t>多</a:t>
            </a:r>
            <a:r>
              <a:rPr lang="zh-CN" altLang="en-US" sz="1600" b="1" dirty="0"/>
              <a:t>任务</a:t>
            </a:r>
            <a:r>
              <a:rPr lang="zh-CN" altLang="en-US" sz="1600" b="1" dirty="0" smtClean="0"/>
              <a:t>工作流调度器</a:t>
            </a:r>
            <a:endParaRPr lang="en-US" altLang="zh-CN" sz="1600" b="1" dirty="0" smtClean="0"/>
          </a:p>
        </p:txBody>
      </p:sp>
      <p:sp>
        <p:nvSpPr>
          <p:cNvPr id="44" name="矩形 43"/>
          <p:cNvSpPr/>
          <p:nvPr/>
        </p:nvSpPr>
        <p:spPr>
          <a:xfrm>
            <a:off x="8223202" y="3297139"/>
            <a:ext cx="38579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/>
              <a:t>Operator </a:t>
            </a:r>
            <a:r>
              <a:rPr lang="en-US" altLang="zh-CN" sz="1600" b="1" dirty="0" smtClean="0"/>
              <a:t>Scheduler</a:t>
            </a:r>
            <a:r>
              <a:rPr lang="zh-CN" altLang="en-US" sz="1600" b="1" dirty="0" smtClean="0"/>
              <a:t>：算子调度器</a:t>
            </a:r>
            <a:endParaRPr lang="en-US" altLang="zh-CN" sz="1600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223202" y="3742213"/>
            <a:ext cx="38707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/>
              <a:t>Micro Kernel Scheduler</a:t>
            </a:r>
            <a:r>
              <a:rPr lang="en-US" altLang="zh-CN" sz="1600" b="1" dirty="0" smtClean="0"/>
              <a:t>: 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  </a:t>
            </a:r>
            <a:r>
              <a:rPr lang="zh-CN" altLang="en-US" sz="1600" b="1" dirty="0" smtClean="0"/>
              <a:t>核函数调度器</a:t>
            </a:r>
            <a:endParaRPr lang="en-US" altLang="zh-CN" sz="1600" b="1" dirty="0"/>
          </a:p>
        </p:txBody>
      </p:sp>
      <p:sp>
        <p:nvSpPr>
          <p:cNvPr id="46" name="矩形 45"/>
          <p:cNvSpPr/>
          <p:nvPr/>
        </p:nvSpPr>
        <p:spPr>
          <a:xfrm>
            <a:off x="8223202" y="4226922"/>
            <a:ext cx="39687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/>
              <a:t>Micro Kernel </a:t>
            </a:r>
            <a:r>
              <a:rPr lang="en-US" altLang="zh-CN" sz="1600" b="1" dirty="0" smtClean="0"/>
              <a:t>Function: 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  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参数化</a:t>
            </a:r>
            <a:r>
              <a:rPr lang="zh-CN" altLang="en-US" sz="1600" b="1" dirty="0" smtClean="0"/>
              <a:t>核函数</a:t>
            </a:r>
            <a:endParaRPr lang="en-US" altLang="zh-CN" sz="1600" b="1" dirty="0" smtClean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2065" y="90732"/>
            <a:ext cx="8049986" cy="6695269"/>
            <a:chOff x="151145" y="-1"/>
            <a:chExt cx="8049986" cy="6695269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D0DE39AA-F8A0-4C2E-9E52-0BB60DEB469A}"/>
                </a:ext>
              </a:extLst>
            </p:cNvPr>
            <p:cNvSpPr/>
            <p:nvPr/>
          </p:nvSpPr>
          <p:spPr>
            <a:xfrm>
              <a:off x="238359" y="6363462"/>
              <a:ext cx="7912900" cy="331806"/>
            </a:xfrm>
            <a:prstGeom prst="rect">
              <a:avLst/>
            </a:prstGeom>
            <a:solidFill>
              <a:srgbClr val="EB6FDF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Hypervisor</a:t>
              </a:r>
              <a:endParaRPr lang="zh-CN" altLang="en-US" sz="1600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9AF5E94-195C-4E54-A211-57CB5B02373E}"/>
                </a:ext>
              </a:extLst>
            </p:cNvPr>
            <p:cNvSpPr/>
            <p:nvPr/>
          </p:nvSpPr>
          <p:spPr>
            <a:xfrm>
              <a:off x="236431" y="4519784"/>
              <a:ext cx="7914828" cy="3056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Camera, LiDAR, Radar, E</a:t>
              </a:r>
              <a:r>
                <a:rPr lang="en-US" altLang="zh-CN" sz="1600" dirty="0" smtClean="0"/>
                <a:t>thernet</a:t>
              </a:r>
              <a:r>
                <a:rPr lang="en-US" altLang="zh-CN" sz="1600" dirty="0"/>
                <a:t>, </a:t>
              </a:r>
              <a:r>
                <a:rPr lang="en-US" altLang="zh-CN" sz="1600" dirty="0" smtClean="0"/>
                <a:t>Graphic Driver                 Security</a:t>
              </a:r>
              <a:r>
                <a:rPr lang="en-US" altLang="zh-CN" sz="1600" dirty="0"/>
                <a:t>, </a:t>
              </a:r>
              <a:r>
                <a:rPr lang="en-US" altLang="zh-CN" sz="1600" dirty="0" smtClean="0"/>
                <a:t>Power </a:t>
              </a:r>
              <a:r>
                <a:rPr lang="en-US" altLang="zh-CN" sz="1600" dirty="0"/>
                <a:t>M</a:t>
              </a:r>
              <a:r>
                <a:rPr lang="en-US" altLang="zh-CN" sz="1600" dirty="0" smtClean="0"/>
                <a:t>anager</a:t>
              </a:r>
              <a:r>
                <a:rPr lang="en-US" altLang="zh-CN" sz="1600" dirty="0"/>
                <a:t>, BSP</a:t>
              </a:r>
              <a:endParaRPr lang="zh-CN" altLang="en-US" sz="1600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802251A-9C16-4D27-ADFB-107C74EB57DC}"/>
                </a:ext>
              </a:extLst>
            </p:cNvPr>
            <p:cNvSpPr/>
            <p:nvPr/>
          </p:nvSpPr>
          <p:spPr>
            <a:xfrm>
              <a:off x="5104522" y="4036037"/>
              <a:ext cx="3024751" cy="41766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DDS</a:t>
              </a:r>
              <a:endParaRPr lang="zh-CN" altLang="en-US" sz="1600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45F3055-7C41-4472-91E0-D30F4668D609}"/>
                </a:ext>
              </a:extLst>
            </p:cNvPr>
            <p:cNvSpPr/>
            <p:nvPr/>
          </p:nvSpPr>
          <p:spPr>
            <a:xfrm>
              <a:off x="1519295" y="3253856"/>
              <a:ext cx="3516423" cy="1199842"/>
            </a:xfrm>
            <a:prstGeom prst="rect">
              <a:avLst/>
            </a:prstGeom>
            <a:solidFill>
              <a:srgbClr val="A1CC8D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9A54AC4-4047-4171-950C-1D95BF1BF83A}"/>
                </a:ext>
              </a:extLst>
            </p:cNvPr>
            <p:cNvSpPr/>
            <p:nvPr/>
          </p:nvSpPr>
          <p:spPr>
            <a:xfrm>
              <a:off x="236429" y="3253856"/>
              <a:ext cx="1218463" cy="1214014"/>
            </a:xfrm>
            <a:prstGeom prst="rect">
              <a:avLst/>
            </a:prstGeom>
            <a:solidFill>
              <a:srgbClr val="A1CC8D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Other accelerator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881DD25-168F-41FF-9053-B51BCE78EBF5}"/>
                </a:ext>
              </a:extLst>
            </p:cNvPr>
            <p:cNvSpPr/>
            <p:nvPr/>
          </p:nvSpPr>
          <p:spPr>
            <a:xfrm>
              <a:off x="3277506" y="3918141"/>
              <a:ext cx="1111256" cy="448582"/>
            </a:xfrm>
            <a:prstGeom prst="rect">
              <a:avLst/>
            </a:prstGeom>
            <a:solidFill>
              <a:srgbClr val="D91BA7"/>
            </a:solidFill>
            <a:ln>
              <a:solidFill>
                <a:srgbClr val="98188C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err="1" smtClean="0"/>
                <a:t>TensorRT</a:t>
              </a:r>
              <a:endParaRPr lang="zh-CN" altLang="en-US" sz="120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67A41AC-F872-4F8F-80A2-0019530D9484}"/>
                </a:ext>
              </a:extLst>
            </p:cNvPr>
            <p:cNvSpPr/>
            <p:nvPr/>
          </p:nvSpPr>
          <p:spPr>
            <a:xfrm>
              <a:off x="3277506" y="3356327"/>
              <a:ext cx="1111256" cy="450755"/>
            </a:xfrm>
            <a:prstGeom prst="rect">
              <a:avLst/>
            </a:prstGeom>
            <a:solidFill>
              <a:srgbClr val="D91BA7"/>
            </a:solidFill>
            <a:ln>
              <a:solidFill>
                <a:srgbClr val="98188C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 smtClean="0"/>
                <a:t>TVM</a:t>
              </a:r>
              <a:endParaRPr lang="zh-CN" altLang="en-US" sz="1200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F23A0C4-FD75-4525-ADF6-B49A091CE6BF}"/>
                </a:ext>
              </a:extLst>
            </p:cNvPr>
            <p:cNvSpPr txBox="1"/>
            <p:nvPr/>
          </p:nvSpPr>
          <p:spPr>
            <a:xfrm>
              <a:off x="1748928" y="3697483"/>
              <a:ext cx="12989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Ampere GPU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13624" y="1465246"/>
              <a:ext cx="7937636" cy="165466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                                               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13624" y="671461"/>
              <a:ext cx="916586" cy="757092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AI Data</a:t>
              </a:r>
            </a:p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Services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1180081" y="665851"/>
              <a:ext cx="1278899" cy="757092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Sensor Data</a:t>
              </a:r>
            </a:p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Services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500384" y="671440"/>
              <a:ext cx="1347080" cy="757092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Vehicle Data Services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5CB2ED72-9AF5-4B0D-874F-305BBC75255F}"/>
                    </a:ext>
                  </a:extLst>
                </p:cNvPr>
                <p:cNvSpPr/>
                <p:nvPr/>
              </p:nvSpPr>
              <p:spPr>
                <a:xfrm>
                  <a:off x="3884470" y="671046"/>
                  <a:ext cx="1111256" cy="757092"/>
                </a:xfrm>
                <a:prstGeom prst="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 xmlns:m="http://schemas.openxmlformats.org/officeDocument/2006/math">
                      <m:sSup>
                        <m:sSupPr>
                          <m:ctrlPr>
                            <a:rPr lang="en-US" altLang="zh-CN" sz="1600" i="1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160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  <m:sup>
                          <m:r>
                            <a:rPr lang="en-US" altLang="zh-CN" sz="160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  <m:t>𝑟𝑑</m:t>
                          </m:r>
                        </m:sup>
                      </m:sSup>
                    </m:oMath>
                  </a14:m>
                  <a:r>
                    <a:rPr lang="zh-CN" altLang="en-US" sz="1600" dirty="0">
                      <a:solidFill>
                        <a:sysClr val="windowText" lastClr="000000"/>
                      </a:solidFill>
                      <a:latin typeface="Cambria Math" panose="02040503050406030204" pitchFamily="18" charset="0"/>
                    </a:rPr>
                    <a:t> </a:t>
                  </a:r>
                  <a:r>
                    <a:rPr lang="en-US" altLang="zh-CN" sz="1600" dirty="0" smtClean="0">
                      <a:solidFill>
                        <a:sysClr val="windowText" lastClr="000000"/>
                      </a:solidFill>
                      <a:latin typeface="Cambria Math" panose="02040503050406030204" pitchFamily="18" charset="0"/>
                    </a:rPr>
                    <a:t>Party </a:t>
                  </a:r>
                  <a:r>
                    <a:rPr lang="en-US" altLang="zh-CN" sz="1600" dirty="0">
                      <a:solidFill>
                        <a:sysClr val="windowText" lastClr="000000"/>
                      </a:solidFill>
                      <a:latin typeface="Cambria Math" panose="02040503050406030204" pitchFamily="18" charset="0"/>
                    </a:rPr>
                    <a:t>L</a:t>
                  </a:r>
                  <a:r>
                    <a:rPr lang="en-US" altLang="zh-CN" sz="1600" dirty="0" smtClean="0">
                      <a:solidFill>
                        <a:sysClr val="windowText" lastClr="000000"/>
                      </a:solidFill>
                      <a:latin typeface="Cambria Math" panose="02040503050406030204" pitchFamily="18" charset="0"/>
                    </a:rPr>
                    <a:t>ibrary</a:t>
                  </a:r>
                  <a:endParaRPr lang="zh-CN" altLang="en-US" sz="1600" dirty="0">
                    <a:solidFill>
                      <a:sysClr val="windowText" lastClr="000000"/>
                    </a:solidFill>
                    <a:latin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5CB2ED72-9AF5-4B0D-874F-305BBC75255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84470" y="671046"/>
                  <a:ext cx="1111256" cy="757092"/>
                </a:xfrm>
                <a:prstGeom prst="rect">
                  <a:avLst/>
                </a:prstGeom>
                <a:blipFill>
                  <a:blip r:embed="rId3"/>
                  <a:stretch>
                    <a:fillRect r="-163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5034247" y="665851"/>
              <a:ext cx="1779015" cy="757092"/>
            </a:xfrm>
            <a:prstGeom prst="rect">
              <a:avLst/>
            </a:prstGeom>
            <a:solidFill>
              <a:srgbClr val="D91BA7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Hardware </a:t>
              </a:r>
              <a:r>
                <a:rPr lang="en-US" altLang="zh-CN" sz="1600" dirty="0" smtClean="0"/>
                <a:t>Resource Services</a:t>
              </a:r>
              <a:endParaRPr lang="zh-CN" altLang="en-US" sz="1600" dirty="0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6839145" y="665851"/>
              <a:ext cx="1312116" cy="757092"/>
            </a:xfrm>
            <a:prstGeom prst="rect">
              <a:avLst/>
            </a:prstGeom>
            <a:solidFill>
              <a:srgbClr val="EB6FDF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Data Service </a:t>
              </a:r>
              <a:endParaRPr lang="en-US" altLang="zh-CN" sz="1600" dirty="0"/>
            </a:p>
            <a:p>
              <a:pPr algn="ctr"/>
              <a:r>
                <a:rPr lang="en-US" altLang="zh-CN" sz="1600" dirty="0" smtClean="0"/>
                <a:t>Scheduler</a:t>
              </a:r>
              <a:endParaRPr lang="zh-CN" altLang="en-US" sz="1600" dirty="0"/>
            </a:p>
          </p:txBody>
        </p:sp>
        <p:sp>
          <p:nvSpPr>
            <p:cNvPr id="2" name="矩形 1"/>
            <p:cNvSpPr/>
            <p:nvPr/>
          </p:nvSpPr>
          <p:spPr>
            <a:xfrm>
              <a:off x="151145" y="-1"/>
              <a:ext cx="8049986" cy="3160493"/>
            </a:xfrm>
            <a:prstGeom prst="rect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5060129" y="3211267"/>
              <a:ext cx="3091130" cy="1308517"/>
            </a:xfrm>
            <a:prstGeom prst="rect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21266" y="59770"/>
              <a:ext cx="7918976" cy="560925"/>
            </a:xfrm>
            <a:prstGeom prst="rect">
              <a:avLst/>
            </a:prstGeom>
            <a:solidFill>
              <a:srgbClr val="EB6FDF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Workflow Scheduler </a:t>
              </a:r>
              <a:endParaRPr lang="zh-CN" altLang="en-US" sz="1600" dirty="0"/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D5772D5A-75BD-4E85-8C23-FB6C2A6FB46A}"/>
                </a:ext>
              </a:extLst>
            </p:cNvPr>
            <p:cNvSpPr/>
            <p:nvPr/>
          </p:nvSpPr>
          <p:spPr>
            <a:xfrm>
              <a:off x="236432" y="4891504"/>
              <a:ext cx="5221876" cy="143551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rgbClr val="D91BA7"/>
                </a:solidFill>
              </a:endParaRPr>
            </a:p>
          </p:txBody>
        </p:sp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9A16D2FB-276D-41BB-A26B-23B867EDD32C}"/>
                </a:ext>
              </a:extLst>
            </p:cNvPr>
            <p:cNvSpPr/>
            <p:nvPr/>
          </p:nvSpPr>
          <p:spPr>
            <a:xfrm>
              <a:off x="5536443" y="4898238"/>
              <a:ext cx="2605404" cy="143551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RTOS</a:t>
              </a:r>
              <a:r>
                <a:rPr lang="zh-CN" altLang="en-US" sz="1600" dirty="0">
                  <a:solidFill>
                    <a:srgbClr val="D91BA7"/>
                  </a:solidFill>
                </a:rPr>
                <a:t>*</a:t>
              </a: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846652" y="5661167"/>
              <a:ext cx="2001623" cy="628711"/>
            </a:xfrm>
            <a:prstGeom prst="rect">
              <a:avLst/>
            </a:prstGeom>
            <a:solidFill>
              <a:srgbClr val="D91BA7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CPU Scheduler</a:t>
              </a:r>
              <a:endParaRPr lang="zh-CN" altLang="en-US" sz="1600" dirty="0"/>
            </a:p>
          </p:txBody>
        </p:sp>
        <p:sp>
          <p:nvSpPr>
            <p:cNvPr id="132" name="矩形 131">
              <a:extLst>
                <a:ext uri="{FF2B5EF4-FFF2-40B4-BE49-F238E27FC236}">
                  <a16:creationId xmlns:a16="http://schemas.microsoft.com/office/drawing/2014/main" id="{5BCE7981-43D1-42EE-8D1E-6DE04713612D}"/>
                </a:ext>
              </a:extLst>
            </p:cNvPr>
            <p:cNvSpPr/>
            <p:nvPr/>
          </p:nvSpPr>
          <p:spPr>
            <a:xfrm>
              <a:off x="2847370" y="4958653"/>
              <a:ext cx="2001624" cy="670325"/>
            </a:xfrm>
            <a:prstGeom prst="rect">
              <a:avLst/>
            </a:prstGeom>
            <a:solidFill>
              <a:srgbClr val="D91BA7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Thread/process </a:t>
              </a:r>
              <a:r>
                <a:rPr lang="en-US" altLang="zh-CN" sz="1600" dirty="0">
                  <a:solidFill>
                    <a:schemeClr val="bg1"/>
                  </a:solidFill>
                </a:rPr>
                <a:t>Management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5881629" y="2405624"/>
              <a:ext cx="2180172" cy="542464"/>
            </a:xfrm>
            <a:prstGeom prst="rect">
              <a:avLst/>
            </a:prstGeom>
            <a:solidFill>
              <a:srgbClr val="D91BA7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Dataflow Scheduler</a:t>
              </a:r>
              <a:endParaRPr lang="zh-CN" altLang="en-US" sz="1600" dirty="0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802251A-9C16-4D27-ADFB-107C74EB57DC}"/>
                </a:ext>
              </a:extLst>
            </p:cNvPr>
            <p:cNvSpPr/>
            <p:nvPr/>
          </p:nvSpPr>
          <p:spPr>
            <a:xfrm>
              <a:off x="5107883" y="3264805"/>
              <a:ext cx="583151" cy="71609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IPC</a:t>
              </a:r>
              <a:endParaRPr lang="zh-CN" altLang="en-US" sz="1600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802251A-9C16-4D27-ADFB-107C74EB57DC}"/>
                </a:ext>
              </a:extLst>
            </p:cNvPr>
            <p:cNvSpPr/>
            <p:nvPr/>
          </p:nvSpPr>
          <p:spPr>
            <a:xfrm>
              <a:off x="5743114" y="3271552"/>
              <a:ext cx="702763" cy="71609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/>
                <a:t>共享内存</a:t>
              </a:r>
              <a:endParaRPr lang="zh-CN" altLang="en-US" sz="1600" dirty="0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A802251A-9C16-4D27-ADFB-107C74EB57DC}"/>
                </a:ext>
              </a:extLst>
            </p:cNvPr>
            <p:cNvSpPr/>
            <p:nvPr/>
          </p:nvSpPr>
          <p:spPr>
            <a:xfrm>
              <a:off x="6497958" y="3264805"/>
              <a:ext cx="818435" cy="71609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/>
                <a:t>零拷贝</a:t>
              </a:r>
              <a:endParaRPr lang="zh-CN" altLang="en-US" sz="1600" dirty="0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A802251A-9C16-4D27-ADFB-107C74EB57DC}"/>
                </a:ext>
              </a:extLst>
            </p:cNvPr>
            <p:cNvSpPr/>
            <p:nvPr/>
          </p:nvSpPr>
          <p:spPr>
            <a:xfrm>
              <a:off x="7368473" y="3267039"/>
              <a:ext cx="754843" cy="71609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/>
                <a:t>…</a:t>
              </a:r>
              <a:endParaRPr lang="zh-CN" altLang="en-US" sz="1600" dirty="0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5881629" y="1594756"/>
              <a:ext cx="1106602" cy="563984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COMM</a:t>
              </a:r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通信管理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4808059" y="1598089"/>
              <a:ext cx="971736" cy="569607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EM</a:t>
              </a:r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执行管理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7090065" y="1585862"/>
              <a:ext cx="971736" cy="581834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SM</a:t>
              </a:r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状态管理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259541" y="1588870"/>
              <a:ext cx="788332" cy="603736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DIAG</a:t>
              </a:r>
            </a:p>
            <a:p>
              <a:pPr algn="ctr"/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诊断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2259541" y="2344352"/>
              <a:ext cx="788332" cy="603736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日志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3150237" y="1579884"/>
              <a:ext cx="726547" cy="58449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时间同步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5CB2ED72-9AF5-4B0D-874F-305BBC75255F}"/>
                </a:ext>
              </a:extLst>
            </p:cNvPr>
            <p:cNvSpPr/>
            <p:nvPr/>
          </p:nvSpPr>
          <p:spPr>
            <a:xfrm>
              <a:off x="3150237" y="2326905"/>
              <a:ext cx="734233" cy="639671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ysClr val="windowText" lastClr="000000"/>
                  </a:solidFill>
                  <a:latin typeface="Cambria Math" panose="02040503050406030204" pitchFamily="18" charset="0"/>
                </a:rPr>
                <a:t>内存管理</a:t>
              </a:r>
              <a:endParaRPr lang="zh-CN" altLang="en-US" sz="1600" dirty="0">
                <a:solidFill>
                  <a:sysClr val="windowText" lastClr="000000"/>
                </a:solidFill>
                <a:latin typeface="Cambria Math" panose="02040503050406030204" pitchFamily="18" charset="0"/>
              </a:endParaRPr>
            </a:p>
          </p:txBody>
        </p:sp>
      </p:grpSp>
      <p:sp>
        <p:nvSpPr>
          <p:cNvPr id="133" name="矩形 132"/>
          <p:cNvSpPr/>
          <p:nvPr/>
        </p:nvSpPr>
        <p:spPr>
          <a:xfrm>
            <a:off x="8201131" y="5185978"/>
            <a:ext cx="41376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/>
              <a:t>Thread/process Management</a:t>
            </a:r>
            <a:r>
              <a:rPr lang="en-US" altLang="zh-CN" sz="1600" b="1" dirty="0"/>
              <a:t>: </a:t>
            </a:r>
            <a:r>
              <a:rPr lang="en-US" altLang="zh-CN" sz="1600" b="1" dirty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  </a:t>
            </a:r>
            <a:endParaRPr lang="en-US" altLang="zh-CN" sz="1600" b="1" dirty="0" smtClean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  <a:p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线程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(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进程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)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管理</a:t>
            </a:r>
            <a:endParaRPr lang="en-US" altLang="zh-CN" sz="1600" b="1" dirty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201131" y="1733741"/>
            <a:ext cx="53043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/>
              <a:t>Dataflow Scheduler: </a:t>
            </a:r>
            <a:r>
              <a:rPr lang="zh-CN" altLang="en-US" sz="1600" b="1" dirty="0" smtClean="0"/>
              <a:t>数据流调度器</a:t>
            </a:r>
            <a:endParaRPr lang="en-US" altLang="zh-CN" sz="1600" b="1" dirty="0" smtClean="0"/>
          </a:p>
        </p:txBody>
      </p:sp>
      <p:sp>
        <p:nvSpPr>
          <p:cNvPr id="5" name="矩形 4"/>
          <p:cNvSpPr/>
          <p:nvPr/>
        </p:nvSpPr>
        <p:spPr>
          <a:xfrm>
            <a:off x="520478" y="5485064"/>
            <a:ext cx="1869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lt1"/>
                </a:solidFill>
              </a:rPr>
              <a:t>RT-Preempt Linux</a:t>
            </a:r>
            <a:r>
              <a:rPr lang="zh-CN" altLang="en-US" dirty="0">
                <a:solidFill>
                  <a:srgbClr val="D91BA7"/>
                </a:solidFill>
              </a:rPr>
              <a:t>*</a:t>
            </a:r>
          </a:p>
        </p:txBody>
      </p:sp>
      <p:sp>
        <p:nvSpPr>
          <p:cNvPr id="6" name="矩形 5"/>
          <p:cNvSpPr/>
          <p:nvPr/>
        </p:nvSpPr>
        <p:spPr>
          <a:xfrm>
            <a:off x="214279" y="2206235"/>
            <a:ext cx="19761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Adaptive </a:t>
            </a:r>
            <a:r>
              <a:rPr lang="en-US" altLang="zh-CN" dirty="0" err="1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AutoSAR</a:t>
            </a:r>
            <a:endParaRPr lang="en-US" altLang="zh-CN" dirty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8201131" y="6424485"/>
            <a:ext cx="3484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Hypervisor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：虚拟化层</a:t>
            </a:r>
            <a:endParaRPr lang="en-US" altLang="zh-CN" sz="1600" b="1" dirty="0" smtClean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69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C4330A5-E029-434D-A0DE-FC7486224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334" y="805677"/>
            <a:ext cx="822204" cy="2795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69E191C-454F-E540-A354-38CC2EDC3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603" y="844924"/>
            <a:ext cx="1140679" cy="22724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8B2B73D-660A-9441-AD59-2530F9A805CF}"/>
              </a:ext>
            </a:extLst>
          </p:cNvPr>
          <p:cNvSpPr txBox="1"/>
          <p:nvPr/>
        </p:nvSpPr>
        <p:spPr>
          <a:xfrm>
            <a:off x="1404359" y="157125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NNVM</a:t>
            </a:r>
            <a:endParaRPr kumimoji="1" lang="zh-CN" altLang="en-US" dirty="0"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64DE17-1AEC-A34B-868D-96835DEE6A0C}"/>
              </a:ext>
            </a:extLst>
          </p:cNvPr>
          <p:cNvSpPr txBox="1"/>
          <p:nvPr/>
        </p:nvSpPr>
        <p:spPr>
          <a:xfrm>
            <a:off x="2317078" y="1571256"/>
            <a:ext cx="892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Relay</a:t>
            </a:r>
            <a:endParaRPr kumimoji="1" lang="zh-CN" altLang="en-US" dirty="0"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62E1AF4-9FCF-D248-A2D6-97D93513591F}"/>
              </a:ext>
            </a:extLst>
          </p:cNvPr>
          <p:cNvGrpSpPr/>
          <p:nvPr/>
        </p:nvGrpSpPr>
        <p:grpSpPr>
          <a:xfrm>
            <a:off x="3316877" y="1421761"/>
            <a:ext cx="610453" cy="811843"/>
            <a:chOff x="2767626" y="4096909"/>
            <a:chExt cx="720459" cy="972099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E614FD9-893D-D94C-9BD6-D8B4D3A70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19327" y="4096909"/>
              <a:ext cx="668758" cy="503778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5BB8B16-6E59-D341-857C-079ADDE07B9E}"/>
                </a:ext>
              </a:extLst>
            </p:cNvPr>
            <p:cNvSpPr txBox="1"/>
            <p:nvPr/>
          </p:nvSpPr>
          <p:spPr>
            <a:xfrm>
              <a:off x="2767626" y="4663718"/>
              <a:ext cx="673730" cy="405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</a:rPr>
                <a:t>XLA</a:t>
              </a:r>
              <a:endParaRPr kumimoji="1" lang="zh-CN" altLang="en-US" sz="16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E3AA33C9-D45D-7248-8BC3-A160B26F29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9652" y="4026682"/>
            <a:ext cx="836728" cy="22355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BD77585-16A9-C449-A75F-8C149244A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5473" y="806648"/>
            <a:ext cx="739190" cy="210783"/>
          </a:xfrm>
          <a:prstGeom prst="rect">
            <a:avLst/>
          </a:prstGeom>
        </p:spPr>
      </p:pic>
      <p:sp>
        <p:nvSpPr>
          <p:cNvPr id="18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74603" y="1518596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中间表示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35">
            <a:extLst>
              <a:ext uri="{FF2B5EF4-FFF2-40B4-BE49-F238E27FC236}">
                <a16:creationId xmlns:a16="http://schemas.microsoft.com/office/drawing/2014/main" id="{86C7ACEE-39D7-A845-A3BD-B9661851F716}"/>
              </a:ext>
            </a:extLst>
          </p:cNvPr>
          <p:cNvSpPr/>
          <p:nvPr/>
        </p:nvSpPr>
        <p:spPr>
          <a:xfrm>
            <a:off x="377400" y="4749595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算子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862D8DF-4F73-4341-87AF-BE3065A02FA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218" r="13900" b="17283"/>
          <a:stretch/>
        </p:blipFill>
        <p:spPr>
          <a:xfrm>
            <a:off x="3559343" y="698658"/>
            <a:ext cx="723325" cy="493586"/>
          </a:xfrm>
          <a:prstGeom prst="rect">
            <a:avLst/>
          </a:prstGeom>
        </p:spPr>
      </p:pic>
      <p:sp>
        <p:nvSpPr>
          <p:cNvPr id="27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75001" y="2657602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74088" y="3868459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算子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优化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127682" y="3892745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自定义算子优化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74603" y="672364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深度学习框架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67A41AC-F872-4F8F-80A2-0019530D9484}"/>
              </a:ext>
            </a:extLst>
          </p:cNvPr>
          <p:cNvSpPr/>
          <p:nvPr/>
        </p:nvSpPr>
        <p:spPr>
          <a:xfrm>
            <a:off x="4209560" y="3917029"/>
            <a:ext cx="1015103" cy="491430"/>
          </a:xfrm>
          <a:prstGeom prst="rect">
            <a:avLst/>
          </a:prstGeom>
          <a:solidFill>
            <a:srgbClr val="D91BA7"/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Micro kernel</a:t>
            </a:r>
          </a:p>
          <a:p>
            <a:pPr algn="ctr"/>
            <a:r>
              <a:rPr lang="en-US" altLang="zh-CN" sz="1200" dirty="0"/>
              <a:t>Scheduler</a:t>
            </a:r>
            <a:endParaRPr lang="zh-CN" altLang="en-US" sz="12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881DD25-168F-41FF-9053-B51BCE78EBF5}"/>
              </a:ext>
            </a:extLst>
          </p:cNvPr>
          <p:cNvSpPr/>
          <p:nvPr/>
        </p:nvSpPr>
        <p:spPr>
          <a:xfrm>
            <a:off x="4209560" y="4845192"/>
            <a:ext cx="1015103" cy="433670"/>
          </a:xfrm>
          <a:prstGeom prst="rect">
            <a:avLst/>
          </a:prstGeom>
          <a:solidFill>
            <a:srgbClr val="D91BA7"/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Micro Kernel Function</a:t>
            </a:r>
            <a:endParaRPr lang="zh-CN" altLang="en-US" sz="12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1FBD804-930B-4FFA-923C-6DC1A7AB2B06}"/>
              </a:ext>
            </a:extLst>
          </p:cNvPr>
          <p:cNvSpPr/>
          <p:nvPr/>
        </p:nvSpPr>
        <p:spPr>
          <a:xfrm>
            <a:off x="1445534" y="2637372"/>
            <a:ext cx="2113810" cy="605130"/>
          </a:xfrm>
          <a:prstGeom prst="rect">
            <a:avLst/>
          </a:prstGeom>
          <a:solidFill>
            <a:srgbClr val="D91BA7"/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Operator Scheduler</a:t>
            </a:r>
            <a:r>
              <a:rPr lang="zh-CN" altLang="en-US" sz="1600" dirty="0" smtClean="0"/>
              <a:t> </a:t>
            </a:r>
            <a:endParaRPr lang="zh-CN" altLang="en-US" sz="1600" dirty="0"/>
          </a:p>
        </p:txBody>
      </p:sp>
      <p:sp>
        <p:nvSpPr>
          <p:cNvPr id="37" name="矩形: 圆角 35">
            <a:extLst>
              <a:ext uri="{FF2B5EF4-FFF2-40B4-BE49-F238E27FC236}">
                <a16:creationId xmlns:a16="http://schemas.microsoft.com/office/drawing/2014/main" id="{0BE336FF-0390-AF4A-BA95-8CA46E3FE809}"/>
              </a:ext>
            </a:extLst>
          </p:cNvPr>
          <p:cNvSpPr/>
          <p:nvPr/>
        </p:nvSpPr>
        <p:spPr>
          <a:xfrm>
            <a:off x="3127682" y="4773249"/>
            <a:ext cx="900000" cy="540000"/>
          </a:xfrm>
          <a:prstGeom prst="roundRect">
            <a:avLst>
              <a:gd name="adj" fmla="val 42447"/>
            </a:avLst>
          </a:prstGeom>
          <a:solidFill>
            <a:srgbClr val="024E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自定义算子实现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371880" y="2026371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 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881DD25-168F-41FF-9053-B51BCE78EBF5}"/>
              </a:ext>
            </a:extLst>
          </p:cNvPr>
          <p:cNvSpPr/>
          <p:nvPr/>
        </p:nvSpPr>
        <p:spPr>
          <a:xfrm>
            <a:off x="430430" y="6123894"/>
            <a:ext cx="1015103" cy="433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LLVM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881DD25-168F-41FF-9053-B51BCE78EBF5}"/>
              </a:ext>
            </a:extLst>
          </p:cNvPr>
          <p:cNvSpPr/>
          <p:nvPr/>
        </p:nvSpPr>
        <p:spPr>
          <a:xfrm>
            <a:off x="1591756" y="6123894"/>
            <a:ext cx="1015103" cy="433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 smtClean="0">
                <a:solidFill>
                  <a:schemeClr val="tx1"/>
                </a:solidFill>
              </a:rPr>
              <a:t>OpenCL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881DD25-168F-41FF-9053-B51BCE78EBF5}"/>
              </a:ext>
            </a:extLst>
          </p:cNvPr>
          <p:cNvSpPr/>
          <p:nvPr/>
        </p:nvSpPr>
        <p:spPr>
          <a:xfrm>
            <a:off x="1604659" y="5533733"/>
            <a:ext cx="1015103" cy="433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Metal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6011819" y="3110555"/>
            <a:ext cx="5899723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核函数调度器</a:t>
            </a:r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：自动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搜索和选择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适配目标硬件的最佳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核函数的实现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：目标硬件参数、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算子定义及计算规模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：适配目标硬件的高效核函数的实现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11819" y="4839820"/>
            <a:ext cx="5899723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参数化核函数</a:t>
            </a:r>
            <a:endParaRPr lang="en-US" altLang="zh-CN" b="1" dirty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：适配异构硬件的参数化核函数的定义和应用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执行一定长度的SIMD计算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，支持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Intel CPU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NVIDIA GPU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E881DD25-168F-41FF-9053-B51BCE78EBF5}"/>
              </a:ext>
            </a:extLst>
          </p:cNvPr>
          <p:cNvSpPr/>
          <p:nvPr/>
        </p:nvSpPr>
        <p:spPr>
          <a:xfrm>
            <a:off x="430430" y="5510153"/>
            <a:ext cx="1015103" cy="433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8188C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chemeClr val="tx1"/>
                </a:solidFill>
              </a:rPr>
              <a:t>CUDA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011819" y="911051"/>
            <a:ext cx="5899723" cy="17543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算子调度</a:t>
            </a:r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</a:t>
            </a:r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 算子间并行，算子间融合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减少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算子访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存、传输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代价和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计算时间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：计算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图的中间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表示、目标硬件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算子融合后的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图结构（与硬件有关），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算子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并行后不同分支算子的执行位置（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与硬件有关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36" idx="3"/>
            <a:endCxn id="41" idx="1"/>
          </p:cNvCxnSpPr>
          <p:nvPr/>
        </p:nvCxnSpPr>
        <p:spPr>
          <a:xfrm flipV="1">
            <a:off x="3559344" y="1788214"/>
            <a:ext cx="2452475" cy="1151723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34" idx="3"/>
            <a:endCxn id="2" idx="1"/>
          </p:cNvCxnSpPr>
          <p:nvPr/>
        </p:nvCxnSpPr>
        <p:spPr>
          <a:xfrm flipV="1">
            <a:off x="5224663" y="3710720"/>
            <a:ext cx="787156" cy="452024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35" idx="3"/>
            <a:endCxn id="4" idx="1"/>
          </p:cNvCxnSpPr>
          <p:nvPr/>
        </p:nvCxnSpPr>
        <p:spPr>
          <a:xfrm>
            <a:off x="5224663" y="5062027"/>
            <a:ext cx="787156" cy="377958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269875" y="535517"/>
            <a:ext cx="5257800" cy="6058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31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2816" y="936609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7792181" y="382611"/>
            <a:ext cx="3000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333333"/>
                </a:solidFill>
                <a:latin typeface="-apple-system"/>
              </a:rPr>
              <a:t> 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3625722" y="638313"/>
            <a:ext cx="7447076" cy="714492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CPU Scheduler</a:t>
            </a:r>
            <a:endParaRPr lang="zh-CN" altLang="en-US" sz="2400" b="1" dirty="0"/>
          </a:p>
        </p:txBody>
      </p:sp>
      <p:sp>
        <p:nvSpPr>
          <p:cNvPr id="10" name="矩形 9"/>
          <p:cNvSpPr/>
          <p:nvPr/>
        </p:nvSpPr>
        <p:spPr>
          <a:xfrm>
            <a:off x="3625721" y="1352805"/>
            <a:ext cx="7447076" cy="42473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调度</a:t>
            </a:r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</a:t>
            </a:r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①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Linux/RTOS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现有的内核调度器进行大的调整（基于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PREEMPT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补丁）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: </a:t>
            </a:r>
          </a:p>
          <a:p>
            <a:endParaRPr lang="en-US" altLang="zh-CN" dirty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r>
              <a:rPr lang="en-US" altLang="zh-CN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①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从用户态来控制调度器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SCHED_DEADLINE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的预算参数，以及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SCHED_FIFO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priority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参数等，确保上层子任务的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priority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及实时参数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kernel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输出接口，从用户态修改）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调度器进行适当调整，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的抢占按照进程的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priority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排序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2804550" y="2783100"/>
            <a:ext cx="616017" cy="596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BCE7981-43D1-42EE-8D1E-6DE04713612D}"/>
              </a:ext>
            </a:extLst>
          </p:cNvPr>
          <p:cNvSpPr/>
          <p:nvPr/>
        </p:nvSpPr>
        <p:spPr>
          <a:xfrm>
            <a:off x="576273" y="2679565"/>
            <a:ext cx="1964581" cy="700302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</a:rPr>
              <a:t>Thread/Process Management</a:t>
            </a:r>
            <a:endParaRPr lang="zh-CN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1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5BCE7981-43D1-42EE-8D1E-6DE04713612D}"/>
              </a:ext>
            </a:extLst>
          </p:cNvPr>
          <p:cNvSpPr/>
          <p:nvPr/>
        </p:nvSpPr>
        <p:spPr>
          <a:xfrm>
            <a:off x="3371719" y="1265738"/>
            <a:ext cx="7447077" cy="785110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chemeClr val="bg1"/>
                </a:solidFill>
              </a:rPr>
              <a:t>Thread/Process Management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6425956" y="5022620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3371718" y="2013205"/>
            <a:ext cx="7447078" cy="31393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线程（进程）管理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①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kernel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接口，从用户态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修改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: 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Wingdings" panose="05000000000000000000" pitchFamily="2" charset="2"/>
            </a:endParaRPr>
          </a:p>
          <a:p>
            <a:r>
              <a:rPr lang="zh-CN" altLang="en-US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线程管理中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的相关机制进行改进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什么时候线程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yield CPU,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work stealing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还是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work sharing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 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</a:t>
            </a:r>
            <a:r>
              <a:rPr lang="en-US" altLang="zh-CN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线程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进程状态管理、和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 (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GPU)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的绑定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endParaRPr lang="en-US" altLang="zh-CN" dirty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431616" y="2970679"/>
            <a:ext cx="1964581" cy="738572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Dataflow Scheduler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18816" y="1597009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7538181" y="1043011"/>
            <a:ext cx="3000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333333"/>
                </a:solidFill>
                <a:latin typeface="-apple-system"/>
              </a:rPr>
              <a:t> </a:t>
            </a:r>
          </a:p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14" name="右箭头 13"/>
          <p:cNvSpPr/>
          <p:nvPr/>
        </p:nvSpPr>
        <p:spPr>
          <a:xfrm>
            <a:off x="2638760" y="3041582"/>
            <a:ext cx="616017" cy="596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51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4144286" y="2527769"/>
            <a:ext cx="7554433" cy="34163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数据流</a:t>
            </a:r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调度器</a:t>
            </a:r>
            <a:endParaRPr lang="en-US" altLang="zh-CN" b="1" dirty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：整个实时系统的核心模块。自动驾驶系统由数个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数据流链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data flow chain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）构成。每个数据流链代表一个自动驾驶相关的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，由多个具有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数据依赖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关系的数据处理模块组成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的形式 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 -&gt; B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代表模块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的输出为模块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的输入）。调度器以最小化多链端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到端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时延为优化目标，通过和线程管理模块以及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调度模块互动来完成该优化目标。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：数据流链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配置文件、现有的共享资源情况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：线程模型及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参数、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调度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编排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可视化信息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5475956" y="814388"/>
            <a:ext cx="1845798" cy="652969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Hardware </a:t>
            </a:r>
            <a:r>
              <a:rPr lang="en-US" altLang="zh-CN" sz="1600" dirty="0" smtClean="0"/>
              <a:t>Resource Services</a:t>
            </a:r>
            <a:endParaRPr lang="zh-CN" altLang="en-US" sz="16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1074070" y="1835349"/>
            <a:ext cx="1845798" cy="652969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DAG </a:t>
            </a:r>
            <a:r>
              <a:rPr lang="zh-CN" altLang="en-US" sz="1600" dirty="0" smtClean="0"/>
              <a:t>配置文件</a:t>
            </a:r>
            <a:endParaRPr lang="zh-CN" altLang="en-US" sz="1600" dirty="0"/>
          </a:p>
        </p:txBody>
      </p:sp>
      <p:sp>
        <p:nvSpPr>
          <p:cNvPr id="21" name="下箭头 20"/>
          <p:cNvSpPr/>
          <p:nvPr/>
        </p:nvSpPr>
        <p:spPr>
          <a:xfrm>
            <a:off x="6268197" y="1669129"/>
            <a:ext cx="261315" cy="5420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207624" y="262355"/>
            <a:ext cx="4387136" cy="1500605"/>
            <a:chOff x="1167414" y="920634"/>
            <a:chExt cx="5026321" cy="2194208"/>
          </a:xfrm>
        </p:grpSpPr>
        <p:sp>
          <p:nvSpPr>
            <p:cNvPr id="23" name="椭圆 22"/>
            <p:cNvSpPr/>
            <p:nvPr/>
          </p:nvSpPr>
          <p:spPr>
            <a:xfrm>
              <a:off x="1167414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</a:t>
              </a:r>
              <a:endParaRPr lang="zh-CN" altLang="en-US" dirty="0"/>
            </a:p>
          </p:txBody>
        </p:sp>
        <p:sp>
          <p:nvSpPr>
            <p:cNvPr id="24" name="椭圆 23"/>
            <p:cNvSpPr/>
            <p:nvPr/>
          </p:nvSpPr>
          <p:spPr>
            <a:xfrm>
              <a:off x="2069457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B</a:t>
              </a:r>
              <a:endParaRPr lang="zh-CN" altLang="en-US" dirty="0"/>
            </a:p>
          </p:txBody>
        </p:sp>
        <p:sp>
          <p:nvSpPr>
            <p:cNvPr id="25" name="椭圆 24"/>
            <p:cNvSpPr/>
            <p:nvPr/>
          </p:nvSpPr>
          <p:spPr>
            <a:xfrm>
              <a:off x="2971500" y="1436740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</a:t>
              </a:r>
              <a:endParaRPr lang="zh-CN" altLang="en-US" dirty="0"/>
            </a:p>
          </p:txBody>
        </p:sp>
        <p:sp>
          <p:nvSpPr>
            <p:cNvPr id="26" name="椭圆 25"/>
            <p:cNvSpPr/>
            <p:nvPr/>
          </p:nvSpPr>
          <p:spPr>
            <a:xfrm>
              <a:off x="1167414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</a:t>
              </a:r>
              <a:endParaRPr lang="zh-CN" altLang="en-US" dirty="0"/>
            </a:p>
          </p:txBody>
        </p:sp>
        <p:sp>
          <p:nvSpPr>
            <p:cNvPr id="27" name="椭圆 26"/>
            <p:cNvSpPr/>
            <p:nvPr/>
          </p:nvSpPr>
          <p:spPr>
            <a:xfrm>
              <a:off x="2069457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G</a:t>
              </a:r>
              <a:endParaRPr lang="zh-CN" altLang="en-US" dirty="0"/>
            </a:p>
          </p:txBody>
        </p:sp>
        <p:sp>
          <p:nvSpPr>
            <p:cNvPr id="29" name="椭圆 28"/>
            <p:cNvSpPr/>
            <p:nvPr/>
          </p:nvSpPr>
          <p:spPr>
            <a:xfrm>
              <a:off x="3873543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</a:t>
              </a:r>
              <a:endParaRPr lang="zh-CN" altLang="en-US" dirty="0"/>
            </a:p>
          </p:txBody>
        </p:sp>
        <p:sp>
          <p:nvSpPr>
            <p:cNvPr id="40" name="椭圆 39"/>
            <p:cNvSpPr/>
            <p:nvPr/>
          </p:nvSpPr>
          <p:spPr>
            <a:xfrm>
              <a:off x="4849727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E</a:t>
              </a:r>
              <a:endParaRPr lang="zh-CN" altLang="en-US" dirty="0"/>
            </a:p>
          </p:txBody>
        </p:sp>
        <p:sp>
          <p:nvSpPr>
            <p:cNvPr id="41" name="椭圆 40"/>
            <p:cNvSpPr/>
            <p:nvPr/>
          </p:nvSpPr>
          <p:spPr>
            <a:xfrm>
              <a:off x="3878282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H</a:t>
              </a:r>
              <a:endParaRPr lang="zh-CN" altLang="en-US" dirty="0"/>
            </a:p>
          </p:txBody>
        </p:sp>
        <p:sp>
          <p:nvSpPr>
            <p:cNvPr id="42" name="椭圆 41"/>
            <p:cNvSpPr/>
            <p:nvPr/>
          </p:nvSpPr>
          <p:spPr>
            <a:xfrm>
              <a:off x="4849727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I</a:t>
              </a:r>
              <a:endParaRPr lang="zh-CN" altLang="en-US" dirty="0"/>
            </a:p>
          </p:txBody>
        </p:sp>
        <p:cxnSp>
          <p:nvCxnSpPr>
            <p:cNvPr id="43" name="直接箭头连接符 42"/>
            <p:cNvCxnSpPr>
              <a:stCxn id="23" idx="6"/>
              <a:endCxn id="24" idx="2"/>
            </p:cNvCxnSpPr>
            <p:nvPr/>
          </p:nvCxnSpPr>
          <p:spPr>
            <a:xfrm>
              <a:off x="1683520" y="1178687"/>
              <a:ext cx="385937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箭头连接符 43"/>
            <p:cNvCxnSpPr>
              <a:stCxn id="24" idx="6"/>
              <a:endCxn id="25" idx="2"/>
            </p:cNvCxnSpPr>
            <p:nvPr/>
          </p:nvCxnSpPr>
          <p:spPr>
            <a:xfrm>
              <a:off x="2585563" y="1178687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>
              <a:stCxn id="27" idx="6"/>
              <a:endCxn id="25" idx="2"/>
            </p:cNvCxnSpPr>
            <p:nvPr/>
          </p:nvCxnSpPr>
          <p:spPr>
            <a:xfrm flipV="1">
              <a:off x="2585563" y="1694793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/>
            <p:cNvCxnSpPr>
              <a:stCxn id="26" idx="6"/>
              <a:endCxn id="27" idx="2"/>
            </p:cNvCxnSpPr>
            <p:nvPr/>
          </p:nvCxnSpPr>
          <p:spPr>
            <a:xfrm>
              <a:off x="1683520" y="2210899"/>
              <a:ext cx="385937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/>
            <p:cNvCxnSpPr>
              <a:stCxn id="41" idx="6"/>
              <a:endCxn id="42" idx="2"/>
            </p:cNvCxnSpPr>
            <p:nvPr/>
          </p:nvCxnSpPr>
          <p:spPr>
            <a:xfrm>
              <a:off x="4394388" y="2210899"/>
              <a:ext cx="455339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/>
            <p:cNvCxnSpPr>
              <a:stCxn id="29" idx="6"/>
              <a:endCxn id="40" idx="2"/>
            </p:cNvCxnSpPr>
            <p:nvPr/>
          </p:nvCxnSpPr>
          <p:spPr>
            <a:xfrm>
              <a:off x="4389649" y="1178687"/>
              <a:ext cx="460078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箭头连接符 48"/>
            <p:cNvCxnSpPr>
              <a:stCxn id="25" idx="6"/>
              <a:endCxn id="29" idx="2"/>
            </p:cNvCxnSpPr>
            <p:nvPr/>
          </p:nvCxnSpPr>
          <p:spPr>
            <a:xfrm flipV="1">
              <a:off x="3487606" y="1178687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/>
            <p:cNvCxnSpPr>
              <a:stCxn id="25" idx="6"/>
              <a:endCxn id="41" idx="2"/>
            </p:cNvCxnSpPr>
            <p:nvPr/>
          </p:nvCxnSpPr>
          <p:spPr>
            <a:xfrm>
              <a:off x="3487606" y="1694793"/>
              <a:ext cx="390676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/>
            <p:cNvSpPr/>
            <p:nvPr/>
          </p:nvSpPr>
          <p:spPr>
            <a:xfrm>
              <a:off x="2069457" y="2574799"/>
              <a:ext cx="2109538" cy="5400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任务的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DAG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5677629" y="1436740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</a:t>
              </a:r>
              <a:endParaRPr lang="zh-CN" altLang="en-US" dirty="0"/>
            </a:p>
          </p:txBody>
        </p:sp>
        <p:cxnSp>
          <p:nvCxnSpPr>
            <p:cNvPr id="53" name="直接箭头连接符 52"/>
            <p:cNvCxnSpPr/>
            <p:nvPr/>
          </p:nvCxnSpPr>
          <p:spPr>
            <a:xfrm>
              <a:off x="5347831" y="1247119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/>
            <p:cNvCxnSpPr/>
            <p:nvPr/>
          </p:nvCxnSpPr>
          <p:spPr>
            <a:xfrm flipV="1">
              <a:off x="5347831" y="1763225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7" y="2488318"/>
            <a:ext cx="2814456" cy="4110709"/>
          </a:xfrm>
          <a:prstGeom prst="rect">
            <a:avLst/>
          </a:prstGeom>
        </p:spPr>
      </p:pic>
      <p:sp>
        <p:nvSpPr>
          <p:cNvPr id="33" name="右箭头 32"/>
          <p:cNvSpPr/>
          <p:nvPr/>
        </p:nvSpPr>
        <p:spPr>
          <a:xfrm>
            <a:off x="3421666" y="4151205"/>
            <a:ext cx="616017" cy="3218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8356190" y="819836"/>
            <a:ext cx="1237805" cy="65296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EM</a:t>
            </a:r>
          </a:p>
          <a:p>
            <a:pPr algn="ctr"/>
            <a:r>
              <a:rPr lang="zh-CN" altLang="en-US" sz="1600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执行管理</a:t>
            </a:r>
            <a:endParaRPr lang="zh-CN" altLang="en-US" sz="1600" dirty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9723015" y="828045"/>
            <a:ext cx="1307138" cy="65296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COMM</a:t>
            </a:r>
          </a:p>
          <a:p>
            <a:pPr algn="ctr"/>
            <a:r>
              <a:rPr lang="zh-CN" altLang="en-US" sz="1600" dirty="0" smtClean="0">
                <a:solidFill>
                  <a:sysClr val="windowText" lastClr="000000"/>
                </a:solidFill>
                <a:latin typeface="Cambria Math" panose="02040503050406030204" pitchFamily="18" charset="0"/>
              </a:rPr>
              <a:t>通信管理</a:t>
            </a:r>
            <a:endParaRPr lang="zh-CN" altLang="en-US" sz="1600" dirty="0">
              <a:solidFill>
                <a:sysClr val="windowText" lastClr="000000"/>
              </a:solidFill>
              <a:latin typeface="Cambria Math" panose="02040503050406030204" pitchFamily="18" charset="0"/>
            </a:endParaRPr>
          </a:p>
        </p:txBody>
      </p:sp>
      <p:sp>
        <p:nvSpPr>
          <p:cNvPr id="36" name="下箭头 35"/>
          <p:cNvSpPr/>
          <p:nvPr/>
        </p:nvSpPr>
        <p:spPr>
          <a:xfrm flipV="1">
            <a:off x="8759035" y="1671806"/>
            <a:ext cx="261315" cy="5420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9020350" y="1779090"/>
            <a:ext cx="23759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协作</a:t>
            </a:r>
            <a:r>
              <a:rPr lang="en-US" altLang="zh-CN" dirty="0" smtClean="0"/>
              <a:t>: </a:t>
            </a:r>
            <a:r>
              <a:rPr lang="zh-CN" altLang="en-US" dirty="0" smtClean="0"/>
              <a:t>需要进一步确定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下箭头 36"/>
          <p:cNvSpPr/>
          <p:nvPr/>
        </p:nvSpPr>
        <p:spPr>
          <a:xfrm>
            <a:off x="8397493" y="1701650"/>
            <a:ext cx="261315" cy="5420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93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1671235" y="3836011"/>
            <a:ext cx="2584619" cy="652969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Hardware Resource Services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255854" y="3836011"/>
            <a:ext cx="5846666" cy="25853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：周期性手机系统内的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现有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硬件资源，提供给数据流调度器。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core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utilization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，吞吐率，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命中率，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memory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利用率，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memory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带宽等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available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硬件资源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235" y="292100"/>
            <a:ext cx="8379730" cy="336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4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2493362" y="2448634"/>
            <a:ext cx="247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 </a:t>
            </a:r>
            <a:endParaRPr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3756548" y="3757835"/>
            <a:ext cx="8252865" cy="25853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</a:t>
            </a:r>
            <a:r>
              <a:rPr lang="zh-CN" altLang="en-US" b="1" dirty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工作流调度</a:t>
            </a:r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</a:t>
            </a:r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：（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Wingdings" panose="05000000000000000000" pitchFamily="2" charset="2"/>
              </a:rPr>
              <a:t>）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动态确定每个自动驾驶相关任务的激活时间，比如说离线标定、在线标定、建图等任务；（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）动态确定任务中模型的选择、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缩放、量化、剪枝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近似等。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：感知结果，现有硬件资源，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的粗粒度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描述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 smtClean="0">
              <a:solidFill>
                <a:srgbClr val="D91B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 smtClean="0">
                <a:solidFill>
                  <a:srgbClr val="D91B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：每个任务的激活时间及细粒度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描述、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WCET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估计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764589" y="646811"/>
            <a:ext cx="5026321" cy="2194372"/>
            <a:chOff x="1167414" y="920634"/>
            <a:chExt cx="5026321" cy="2194372"/>
          </a:xfrm>
        </p:grpSpPr>
        <p:sp>
          <p:nvSpPr>
            <p:cNvPr id="14" name="椭圆 13"/>
            <p:cNvSpPr/>
            <p:nvPr/>
          </p:nvSpPr>
          <p:spPr>
            <a:xfrm>
              <a:off x="1167414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A</a:t>
              </a:r>
              <a:endParaRPr lang="zh-CN" altLang="en-US" dirty="0"/>
            </a:p>
          </p:txBody>
        </p:sp>
        <p:sp>
          <p:nvSpPr>
            <p:cNvPr id="16" name="椭圆 15"/>
            <p:cNvSpPr/>
            <p:nvPr/>
          </p:nvSpPr>
          <p:spPr>
            <a:xfrm>
              <a:off x="2069457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B</a:t>
              </a:r>
              <a:endParaRPr lang="zh-CN" altLang="en-US" dirty="0"/>
            </a:p>
          </p:txBody>
        </p:sp>
        <p:sp>
          <p:nvSpPr>
            <p:cNvPr id="17" name="椭圆 16"/>
            <p:cNvSpPr/>
            <p:nvPr/>
          </p:nvSpPr>
          <p:spPr>
            <a:xfrm>
              <a:off x="2971500" y="1436740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</a:t>
              </a:r>
              <a:endParaRPr lang="zh-CN" altLang="en-US" dirty="0"/>
            </a:p>
          </p:txBody>
        </p:sp>
        <p:sp>
          <p:nvSpPr>
            <p:cNvPr id="18" name="椭圆 17"/>
            <p:cNvSpPr/>
            <p:nvPr/>
          </p:nvSpPr>
          <p:spPr>
            <a:xfrm>
              <a:off x="1167414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</a:t>
              </a:r>
              <a:endParaRPr lang="zh-CN" altLang="en-US" dirty="0"/>
            </a:p>
          </p:txBody>
        </p:sp>
        <p:sp>
          <p:nvSpPr>
            <p:cNvPr id="19" name="椭圆 18"/>
            <p:cNvSpPr/>
            <p:nvPr/>
          </p:nvSpPr>
          <p:spPr>
            <a:xfrm>
              <a:off x="2069457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G</a:t>
              </a:r>
              <a:endParaRPr lang="zh-CN" altLang="en-US" dirty="0"/>
            </a:p>
          </p:txBody>
        </p:sp>
        <p:sp>
          <p:nvSpPr>
            <p:cNvPr id="20" name="椭圆 19"/>
            <p:cNvSpPr/>
            <p:nvPr/>
          </p:nvSpPr>
          <p:spPr>
            <a:xfrm>
              <a:off x="3873543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D</a:t>
              </a:r>
              <a:endParaRPr lang="zh-CN" altLang="en-US" dirty="0"/>
            </a:p>
          </p:txBody>
        </p:sp>
        <p:sp>
          <p:nvSpPr>
            <p:cNvPr id="21" name="椭圆 20"/>
            <p:cNvSpPr/>
            <p:nvPr/>
          </p:nvSpPr>
          <p:spPr>
            <a:xfrm>
              <a:off x="4849727" y="920634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E</a:t>
              </a:r>
              <a:endParaRPr lang="zh-CN" altLang="en-US" dirty="0"/>
            </a:p>
          </p:txBody>
        </p:sp>
        <p:sp>
          <p:nvSpPr>
            <p:cNvPr id="22" name="椭圆 21"/>
            <p:cNvSpPr/>
            <p:nvPr/>
          </p:nvSpPr>
          <p:spPr>
            <a:xfrm>
              <a:off x="3878282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H</a:t>
              </a:r>
              <a:endParaRPr lang="zh-CN" altLang="en-US" dirty="0"/>
            </a:p>
          </p:txBody>
        </p:sp>
        <p:sp>
          <p:nvSpPr>
            <p:cNvPr id="23" name="椭圆 22"/>
            <p:cNvSpPr/>
            <p:nvPr/>
          </p:nvSpPr>
          <p:spPr>
            <a:xfrm>
              <a:off x="4849727" y="1952846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I</a:t>
              </a:r>
              <a:endParaRPr lang="zh-CN" altLang="en-US" dirty="0"/>
            </a:p>
          </p:txBody>
        </p:sp>
        <p:cxnSp>
          <p:nvCxnSpPr>
            <p:cNvPr id="24" name="直接箭头连接符 23"/>
            <p:cNvCxnSpPr>
              <a:stCxn id="14" idx="6"/>
              <a:endCxn id="16" idx="2"/>
            </p:cNvCxnSpPr>
            <p:nvPr/>
          </p:nvCxnSpPr>
          <p:spPr>
            <a:xfrm>
              <a:off x="1683520" y="1178687"/>
              <a:ext cx="385937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6" idx="6"/>
              <a:endCxn id="17" idx="2"/>
            </p:cNvCxnSpPr>
            <p:nvPr/>
          </p:nvCxnSpPr>
          <p:spPr>
            <a:xfrm>
              <a:off x="2585563" y="1178687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>
              <a:stCxn id="19" idx="6"/>
              <a:endCxn id="17" idx="2"/>
            </p:cNvCxnSpPr>
            <p:nvPr/>
          </p:nvCxnSpPr>
          <p:spPr>
            <a:xfrm flipV="1">
              <a:off x="2585563" y="1694793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8" idx="6"/>
              <a:endCxn id="19" idx="2"/>
            </p:cNvCxnSpPr>
            <p:nvPr/>
          </p:nvCxnSpPr>
          <p:spPr>
            <a:xfrm>
              <a:off x="1683520" y="2210899"/>
              <a:ext cx="385937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>
              <a:stCxn id="22" idx="6"/>
              <a:endCxn id="23" idx="2"/>
            </p:cNvCxnSpPr>
            <p:nvPr/>
          </p:nvCxnSpPr>
          <p:spPr>
            <a:xfrm>
              <a:off x="4394388" y="2210899"/>
              <a:ext cx="455339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/>
            <p:cNvCxnSpPr>
              <a:stCxn id="20" idx="6"/>
              <a:endCxn id="21" idx="2"/>
            </p:cNvCxnSpPr>
            <p:nvPr/>
          </p:nvCxnSpPr>
          <p:spPr>
            <a:xfrm>
              <a:off x="4389649" y="1178687"/>
              <a:ext cx="460078" cy="0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>
              <a:stCxn id="17" idx="6"/>
              <a:endCxn id="20" idx="2"/>
            </p:cNvCxnSpPr>
            <p:nvPr/>
          </p:nvCxnSpPr>
          <p:spPr>
            <a:xfrm flipV="1">
              <a:off x="3487606" y="1178687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30"/>
            <p:cNvCxnSpPr>
              <a:stCxn id="17" idx="6"/>
              <a:endCxn id="22" idx="2"/>
            </p:cNvCxnSpPr>
            <p:nvPr/>
          </p:nvCxnSpPr>
          <p:spPr>
            <a:xfrm>
              <a:off x="3487606" y="1694793"/>
              <a:ext cx="390676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31"/>
            <p:cNvSpPr/>
            <p:nvPr/>
          </p:nvSpPr>
          <p:spPr>
            <a:xfrm>
              <a:off x="2358324" y="2745674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的ＤＡＧ描述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5677629" y="1436740"/>
              <a:ext cx="516106" cy="5161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F</a:t>
              </a:r>
              <a:endParaRPr lang="zh-CN" altLang="en-US" dirty="0"/>
            </a:p>
          </p:txBody>
        </p:sp>
        <p:cxnSp>
          <p:nvCxnSpPr>
            <p:cNvPr id="34" name="直接箭头连接符 33"/>
            <p:cNvCxnSpPr/>
            <p:nvPr/>
          </p:nvCxnSpPr>
          <p:spPr>
            <a:xfrm>
              <a:off x="5347831" y="1247119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/>
            <p:nvPr/>
          </p:nvCxnSpPr>
          <p:spPr>
            <a:xfrm flipV="1">
              <a:off x="5347831" y="1763225"/>
              <a:ext cx="385937" cy="516106"/>
            </a:xfrm>
            <a:prstGeom prst="straightConnector1">
              <a:avLst/>
            </a:prstGeom>
            <a:ln w="158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712979" y="4233167"/>
            <a:ext cx="2708201" cy="560925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 Dataflow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Scheduler </a:t>
            </a:r>
            <a:endParaRPr lang="zh-CN" altLang="en-US" sz="1600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308390" y="560185"/>
            <a:ext cx="821314" cy="74574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</a:rPr>
              <a:t>已有感知结果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2820521" y="537000"/>
            <a:ext cx="1845798" cy="768931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Hardware </a:t>
            </a:r>
            <a:r>
              <a:rPr lang="en-US" altLang="zh-CN" sz="1600" dirty="0" smtClean="0"/>
              <a:t>Resource Services</a:t>
            </a:r>
            <a:endParaRPr lang="zh-CN" altLang="en-US" sz="1600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1566040" y="572493"/>
            <a:ext cx="949920" cy="733861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DAG </a:t>
            </a:r>
          </a:p>
          <a:p>
            <a:pPr algn="ctr"/>
            <a:r>
              <a:rPr lang="zh-CN" altLang="en-US" sz="1600" dirty="0" smtClean="0"/>
              <a:t>描述</a:t>
            </a:r>
            <a:endParaRPr lang="zh-CN" altLang="en-US" sz="1600" dirty="0"/>
          </a:p>
        </p:txBody>
      </p:sp>
      <p:sp>
        <p:nvSpPr>
          <p:cNvPr id="40" name="下箭头 39"/>
          <p:cNvSpPr/>
          <p:nvPr/>
        </p:nvSpPr>
        <p:spPr>
          <a:xfrm rot="19192620">
            <a:off x="863824" y="1405347"/>
            <a:ext cx="258032" cy="4585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下箭头 40"/>
          <p:cNvSpPr/>
          <p:nvPr/>
        </p:nvSpPr>
        <p:spPr>
          <a:xfrm rot="3259344">
            <a:off x="2978472" y="1440109"/>
            <a:ext cx="300276" cy="5047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下箭头 41"/>
          <p:cNvSpPr/>
          <p:nvPr/>
        </p:nvSpPr>
        <p:spPr>
          <a:xfrm>
            <a:off x="1886551" y="1437745"/>
            <a:ext cx="274821" cy="4362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>
            <a:off x="1903591" y="2623048"/>
            <a:ext cx="274821" cy="4362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1513236" y="3132697"/>
            <a:ext cx="1055529" cy="588379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完整的</a:t>
            </a:r>
            <a:r>
              <a:rPr lang="en-US" altLang="zh-CN" sz="1600" dirty="0" smtClean="0"/>
              <a:t>DAG </a:t>
            </a:r>
            <a:r>
              <a:rPr lang="zh-CN" altLang="en-US" sz="1600" dirty="0" smtClean="0"/>
              <a:t>描述</a:t>
            </a:r>
            <a:endParaRPr lang="zh-CN" altLang="en-US" sz="1600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5CB2ED72-9AF5-4B0D-874F-305BBC75255F}"/>
              </a:ext>
            </a:extLst>
          </p:cNvPr>
          <p:cNvSpPr/>
          <p:nvPr/>
        </p:nvSpPr>
        <p:spPr>
          <a:xfrm>
            <a:off x="669860" y="2041226"/>
            <a:ext cx="2708201" cy="560925"/>
          </a:xfrm>
          <a:prstGeom prst="rect">
            <a:avLst/>
          </a:prstGeom>
          <a:solidFill>
            <a:srgbClr val="D91BA7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Workflow Scheduler </a:t>
            </a:r>
            <a:endParaRPr lang="zh-CN" altLang="en-US" sz="1600" dirty="0"/>
          </a:p>
        </p:txBody>
      </p:sp>
      <p:sp>
        <p:nvSpPr>
          <p:cNvPr id="46" name="下箭头 45"/>
          <p:cNvSpPr/>
          <p:nvPr/>
        </p:nvSpPr>
        <p:spPr>
          <a:xfrm>
            <a:off x="1915871" y="3758986"/>
            <a:ext cx="274821" cy="4362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423338" y="346752"/>
            <a:ext cx="5528441" cy="26914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7070914" y="3111596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需要</a:t>
            </a:r>
            <a:r>
              <a:rPr lang="zh-CN" altLang="en-US" dirty="0"/>
              <a:t>进一步确定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5512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7565</TotalTime>
  <Words>740</Words>
  <Application>Microsoft Office PowerPoint</Application>
  <PresentationFormat>宽屏</PresentationFormat>
  <Paragraphs>179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-apple-system</vt:lpstr>
      <vt:lpstr>等线</vt:lpstr>
      <vt:lpstr>等线 Light</vt:lpstr>
      <vt:lpstr>微软雅黑</vt:lpstr>
      <vt:lpstr>微软雅黑</vt:lpstr>
      <vt:lpstr>Arial</vt:lpstr>
      <vt:lpstr>Cambria Math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2428028720@qq.com</dc:creator>
  <cp:lastModifiedBy>Administrator</cp:lastModifiedBy>
  <cp:revision>1058</cp:revision>
  <dcterms:created xsi:type="dcterms:W3CDTF">2021-09-06T08:58:34Z</dcterms:created>
  <dcterms:modified xsi:type="dcterms:W3CDTF">2022-03-24T06:32:06Z</dcterms:modified>
</cp:coreProperties>
</file>

<file path=docProps/thumbnail.jpeg>
</file>